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4" r:id="rId10"/>
    <p:sldId id="268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E8C00-9DA9-4A62-AB37-9334A8EC18A8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6BAC3-5363-4099-B65F-2D9B3312C06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623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FB171-8704-264B-916A-D5A8BBCA7B64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C9CD6-08DE-5847-BF08-5EA847796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07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Ofsted</a:t>
            </a:r>
            <a:r>
              <a:rPr lang="en-US" dirty="0" smtClean="0"/>
              <a:t>:  To continue</a:t>
            </a:r>
            <a:r>
              <a:rPr lang="en-US" baseline="0" dirty="0" smtClean="0"/>
              <a:t> to improve attendance </a:t>
            </a:r>
            <a:r>
              <a:rPr lang="en-US" baseline="0" dirty="0" smtClean="0"/>
              <a:t>schools </a:t>
            </a:r>
            <a:r>
              <a:rPr lang="en-US" dirty="0" smtClean="0"/>
              <a:t>need to </a:t>
            </a:r>
            <a:r>
              <a:rPr lang="en-US" dirty="0" smtClean="0"/>
              <a:t>to focus</a:t>
            </a:r>
            <a:r>
              <a:rPr lang="en-US" baseline="0" dirty="0" smtClean="0"/>
              <a:t> on attendance from the beginning of the academic year.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9CD6-08DE-5847-BF08-5EA84779609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1. Class Teachers are responsible for taking the register</a:t>
            </a:r>
            <a:r>
              <a:rPr lang="en-US" baseline="0" dirty="0" smtClean="0"/>
              <a:t> and for monitoring attendance and punctuality of children in their class.  This responsibility </a:t>
            </a:r>
            <a:r>
              <a:rPr lang="en-US" b="1" baseline="0" dirty="0" smtClean="0"/>
              <a:t>cannot</a:t>
            </a:r>
            <a:r>
              <a:rPr lang="en-US" baseline="0" dirty="0" smtClean="0"/>
              <a:t> be delegated.  It is important that class teachers refer children as soon as they have concerns, </a:t>
            </a:r>
            <a:r>
              <a:rPr lang="en-US" baseline="0" dirty="0" smtClean="0"/>
              <a:t>however, they </a:t>
            </a:r>
            <a:r>
              <a:rPr lang="en-US" baseline="0" dirty="0" smtClean="0"/>
              <a:t>are responsible for continuing to  communicate with parents and the individual children.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2. </a:t>
            </a:r>
            <a:r>
              <a:rPr lang="en-GB" baseline="0" dirty="0" smtClean="0"/>
              <a:t>The school is committed to continue to improve attendance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3. Expectations </a:t>
            </a:r>
            <a:r>
              <a:rPr lang="en-GB" dirty="0" smtClean="0"/>
              <a:t>clear and consistent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4. </a:t>
            </a:r>
            <a:r>
              <a:rPr lang="en-GB" dirty="0" smtClean="0"/>
              <a:t>Staff model excellent attendance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5. </a:t>
            </a:r>
            <a:r>
              <a:rPr lang="en-GB" dirty="0" smtClean="0"/>
              <a:t>Children are</a:t>
            </a:r>
            <a:r>
              <a:rPr lang="en-GB" baseline="0" dirty="0" smtClean="0"/>
              <a:t> aware of expectations and they </a:t>
            </a:r>
            <a:r>
              <a:rPr lang="en-GB" dirty="0" smtClean="0"/>
              <a:t>want</a:t>
            </a:r>
            <a:r>
              <a:rPr lang="en-GB" baseline="0" dirty="0" smtClean="0"/>
              <a:t> to come to school to </a:t>
            </a:r>
            <a:r>
              <a:rPr lang="en-GB" baseline="0" dirty="0" smtClean="0"/>
              <a:t>learn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9CD6-08DE-5847-BF08-5EA8477960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56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5. Parents are supportive and cooperate with the school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6. Class teachers are responsible for referring children to BM who will refer children to the EWO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7. Teachers are responsible for monitoring class attendance and for referring children that they are concerned about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8. Legal sanctions by EWO service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9. </a:t>
            </a:r>
            <a:r>
              <a:rPr lang="en-GB" dirty="0" smtClean="0"/>
              <a:t>10. Children receive certificates for 100% attendance half termly and termly,  Remember to celebrate excellent attendance frequently</a:t>
            </a:r>
            <a:r>
              <a:rPr lang="en-GB" baseline="0" dirty="0" smtClean="0"/>
              <a:t> for example when the class has 100% attendance for the week or when individual children’s attendance improves.</a:t>
            </a:r>
            <a:r>
              <a:rPr lang="en-GB" dirty="0" smtClean="0"/>
              <a:t>  </a:t>
            </a:r>
            <a:r>
              <a:rPr lang="en-GB" baseline="0" dirty="0" smtClean="0"/>
              <a:t> </a:t>
            </a:r>
            <a:endParaRPr lang="en-GB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9CD6-08DE-5847-BF08-5EA8477960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95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9CD6-08DE-5847-BF08-5EA8477960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CONTACT RC BY 7 AM – TEXT BEFORE</a:t>
            </a:r>
            <a:r>
              <a:rPr lang="en-US" baseline="0" dirty="0" smtClean="0"/>
              <a:t> 6.30 AM – CALL THE SCHOOL BY 3.30 PM REGARDING THE FOLLOWING DAY</a:t>
            </a:r>
          </a:p>
          <a:p>
            <a:r>
              <a:rPr lang="en-US" baseline="0" dirty="0" smtClean="0"/>
              <a:t>PROVIDE EVIDENCE OF </a:t>
            </a:r>
            <a:r>
              <a:rPr lang="en-US" baseline="0" dirty="0" smtClean="0"/>
              <a:t>ESSENTIAL HOSPITAL  / MEDICAL </a:t>
            </a:r>
            <a:r>
              <a:rPr lang="en-US" baseline="0" dirty="0" smtClean="0"/>
              <a:t>APPOINTMENTS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C9CD6-08DE-5847-BF08-5EA84779609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27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44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3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13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19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34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38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51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5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82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13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9DE97-862F-4597-964A-26A35B2A939A}" type="datetimeFigureOut">
              <a:rPr lang="en-GB" smtClean="0"/>
              <a:pPr/>
              <a:t>21/02/2017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FD564-0789-4906-8FDC-CF413A1D345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8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Wessex Gardens Primary School	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b="1" dirty="0" smtClean="0">
                <a:solidFill>
                  <a:srgbClr val="0000FF"/>
                </a:solidFill>
              </a:rPr>
              <a:t>Attendance Inset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5th September 2016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00150"/>
            <a:ext cx="1371600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818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DOCUMENTS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lvl="1" indent="-342000">
              <a:buNone/>
            </a:pPr>
            <a:r>
              <a:rPr lang="en-GB" sz="3200" dirty="0" smtClean="0"/>
              <a:t>Please read the following documents: </a:t>
            </a:r>
          </a:p>
          <a:p>
            <a:pPr lvl="1" indent="-342000">
              <a:buFont typeface="Arial"/>
              <a:buChar char="•"/>
            </a:pPr>
            <a:r>
              <a:rPr lang="en-GB" sz="3200" dirty="0" smtClean="0"/>
              <a:t>Attendance policy</a:t>
            </a:r>
          </a:p>
          <a:p>
            <a:pPr lvl="1" indent="-342000">
              <a:buFont typeface="Arial"/>
              <a:buChar char="•"/>
            </a:pPr>
            <a:r>
              <a:rPr lang="en-GB" sz="3200" dirty="0" smtClean="0"/>
              <a:t>Guidance for parents (including separate guidance for nursery)</a:t>
            </a:r>
          </a:p>
          <a:p>
            <a:pPr lvl="1" indent="-342000">
              <a:buFont typeface="Arial"/>
              <a:buChar char="•"/>
            </a:pPr>
            <a:r>
              <a:rPr lang="en-GB" sz="3200" dirty="0" smtClean="0"/>
              <a:t>Attendance referral </a:t>
            </a:r>
            <a:r>
              <a:rPr lang="en-GB" sz="3200" dirty="0" smtClean="0"/>
              <a:t>/ update form</a:t>
            </a:r>
            <a:endParaRPr lang="en-GB" sz="3200" dirty="0" smtClean="0"/>
          </a:p>
          <a:p>
            <a:pPr lvl="1" indent="-342000">
              <a:buFont typeface="Arial"/>
              <a:buChar char="•"/>
            </a:pPr>
            <a:r>
              <a:rPr lang="en-GB" sz="3200" dirty="0"/>
              <a:t>L</a:t>
            </a:r>
            <a:r>
              <a:rPr lang="en-GB" sz="3200" dirty="0" smtClean="0"/>
              <a:t>eave </a:t>
            </a:r>
            <a:r>
              <a:rPr lang="en-GB" sz="3200" dirty="0" smtClean="0"/>
              <a:t>of absence request form</a:t>
            </a:r>
          </a:p>
          <a:p>
            <a:pPr lvl="1" indent="-342000">
              <a:buFont typeface="Arial"/>
              <a:buChar char="•"/>
            </a:pPr>
            <a:r>
              <a:rPr lang="en-GB" sz="3200" dirty="0" smtClean="0"/>
              <a:t>Sample monitoring letters/lists</a:t>
            </a:r>
          </a:p>
          <a:p>
            <a:pPr lvl="1" indent="-342000">
              <a:buFont typeface="Arial"/>
              <a:buChar char="•"/>
            </a:pPr>
            <a:r>
              <a:rPr lang="en-GB" sz="3200" dirty="0" smtClean="0"/>
              <a:t>Staff absence and attendance policy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085184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53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000" b="1" dirty="0" smtClean="0"/>
              <a:t>Questions &amp; Answers</a:t>
            </a:r>
            <a:endParaRPr lang="en-US" sz="40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105400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000" b="1" dirty="0" smtClean="0"/>
              <a:t>Thank you very much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105400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sz="3600" b="1" dirty="0" smtClean="0"/>
              <a:t>CONTEXT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9247"/>
          </a:xfrm>
        </p:spPr>
        <p:txBody>
          <a:bodyPr>
            <a:noAutofit/>
          </a:bodyPr>
          <a:lstStyle/>
          <a:p>
            <a:r>
              <a:rPr lang="en-GB" sz="2800" dirty="0" smtClean="0"/>
              <a:t>Attendance 2008 was 92.8%</a:t>
            </a:r>
          </a:p>
          <a:p>
            <a:r>
              <a:rPr lang="en-GB" sz="2800" dirty="0" smtClean="0"/>
              <a:t>Attendance 2016 was 96% (it was 96.4% in 2015)</a:t>
            </a:r>
          </a:p>
          <a:p>
            <a:r>
              <a:rPr lang="en-GB" sz="2800" dirty="0" smtClean="0"/>
              <a:t>School target    KS2: 97%  KS1: 96.5%  REC: 95.5%</a:t>
            </a:r>
            <a:endParaRPr lang="en-GB" sz="2800" dirty="0" smtClean="0"/>
          </a:p>
          <a:p>
            <a:r>
              <a:rPr lang="en-GB" sz="2800" dirty="0" smtClean="0"/>
              <a:t>Excellent attendance is reflected positively in individual children’s and class performance</a:t>
            </a:r>
          </a:p>
          <a:p>
            <a:r>
              <a:rPr lang="en-GB" sz="2800" dirty="0" smtClean="0"/>
              <a:t>Ofsted report January 2014: </a:t>
            </a:r>
            <a:r>
              <a:rPr lang="en-GB" sz="2800" i="1" dirty="0" smtClean="0"/>
              <a:t>‘Pupils are very proud of the school and enjoy everything it has to offer.  Consequently, attendance is above average</a:t>
            </a:r>
            <a:r>
              <a:rPr lang="en-GB" sz="2800" i="1" dirty="0" smtClean="0"/>
              <a:t>’</a:t>
            </a:r>
          </a:p>
          <a:p>
            <a:r>
              <a:rPr lang="en-GB" sz="2800" dirty="0" smtClean="0"/>
              <a:t>Quote from a </a:t>
            </a:r>
            <a:r>
              <a:rPr lang="en-GB" sz="2800" dirty="0" err="1" smtClean="0"/>
              <a:t>child:</a:t>
            </a:r>
            <a:r>
              <a:rPr lang="en-GB" sz="2800" i="1" dirty="0" err="1" smtClean="0"/>
              <a:t>“Teachers</a:t>
            </a:r>
            <a:r>
              <a:rPr lang="en-GB" sz="2800" i="1" dirty="0" smtClean="0"/>
              <a:t> focus on attendance and remind us every day. We want to come to school because the teachers make the teaching fun and we have good friends”</a:t>
            </a:r>
          </a:p>
          <a:p>
            <a:endParaRPr lang="en-GB" sz="2800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364009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540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SYSTEM FOR GOOD ATTENDANCE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07288" cy="5105400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sz="4700" dirty="0" smtClean="0"/>
              <a:t>  Whole </a:t>
            </a:r>
            <a:r>
              <a:rPr lang="en-GB" sz="4700" dirty="0" smtClean="0"/>
              <a:t>school approach</a:t>
            </a:r>
          </a:p>
          <a:p>
            <a:pPr marL="514350" lvl="0" indent="-514350">
              <a:lnSpc>
                <a:spcPct val="120000"/>
              </a:lnSpc>
              <a:buFont typeface="Arial" pitchFamily="34" charset="0"/>
              <a:buAutoNum type="arabicPeriod"/>
            </a:pPr>
            <a:r>
              <a:rPr lang="en-GB" sz="4700" dirty="0" smtClean="0">
                <a:solidFill>
                  <a:prstClr val="black"/>
                </a:solidFill>
              </a:rPr>
              <a:t>  Commitment </a:t>
            </a:r>
            <a:r>
              <a:rPr lang="en-GB" sz="4700" dirty="0">
                <a:solidFill>
                  <a:prstClr val="black"/>
                </a:solidFill>
              </a:rPr>
              <a:t>from senior leaders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sz="4700" dirty="0" smtClean="0"/>
              <a:t>  Expectations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sz="4700" dirty="0" smtClean="0"/>
              <a:t>  Staff  </a:t>
            </a:r>
            <a:endParaRPr lang="en-GB" sz="4700" dirty="0"/>
          </a:p>
          <a:p>
            <a:pPr marL="514350" indent="-514350">
              <a:lnSpc>
                <a:spcPct val="120000"/>
              </a:lnSpc>
              <a:buAutoNum type="arabicPeriod"/>
            </a:pPr>
            <a:r>
              <a:rPr lang="en-GB" sz="4700" dirty="0" smtClean="0"/>
              <a:t>  Children </a:t>
            </a:r>
          </a:p>
          <a:p>
            <a:pPr marL="514350" indent="-514350">
              <a:lnSpc>
                <a:spcPct val="120000"/>
              </a:lnSpc>
              <a:buAutoNum type="arabicPeriod"/>
            </a:pPr>
            <a:endParaRPr lang="en-GB" sz="11200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085184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14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r>
              <a:rPr lang="en-GB" sz="4000" b="1" dirty="0"/>
              <a:t>TOP TEN TIPS FOR </a:t>
            </a:r>
            <a:r>
              <a:rPr lang="en-GB" sz="4000" b="1" dirty="0" smtClean="0"/>
              <a:t>GOOD ATTENDANCE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>continued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indent="-914400">
              <a:lnSpc>
                <a:spcPct val="120000"/>
              </a:lnSpc>
              <a:buFont typeface="+mj-lt"/>
              <a:buAutoNum type="arabicPeriod" startAt="6"/>
            </a:pPr>
            <a:r>
              <a:rPr lang="en-GB" sz="4700" dirty="0" smtClean="0"/>
              <a:t>Parents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en-GB" sz="4700" dirty="0" smtClean="0">
                <a:solidFill>
                  <a:prstClr val="black"/>
                </a:solidFill>
              </a:rPr>
              <a:t>   Referral</a:t>
            </a:r>
            <a:endParaRPr lang="en-GB" sz="4700" dirty="0" smtClean="0">
              <a:solidFill>
                <a:prstClr val="black"/>
              </a:solidFill>
            </a:endParaRPr>
          </a:p>
          <a:p>
            <a:pPr marL="514350" lvl="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en-GB" sz="4700" dirty="0" smtClean="0">
                <a:solidFill>
                  <a:prstClr val="black"/>
                </a:solidFill>
              </a:rPr>
              <a:t>   Monitoring </a:t>
            </a:r>
            <a:endParaRPr lang="en-GB" sz="4700" dirty="0" smtClean="0">
              <a:solidFill>
                <a:prstClr val="black"/>
              </a:solidFill>
            </a:endParaRPr>
          </a:p>
          <a:p>
            <a:pPr marL="514350" lvl="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en-GB" sz="4700" dirty="0" smtClean="0">
                <a:solidFill>
                  <a:prstClr val="black"/>
                </a:solidFill>
              </a:rPr>
              <a:t>   Education </a:t>
            </a:r>
            <a:r>
              <a:rPr lang="en-GB" sz="4700" dirty="0" smtClean="0">
                <a:solidFill>
                  <a:prstClr val="black"/>
                </a:solidFill>
              </a:rPr>
              <a:t>Welfare Service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 startAt="6"/>
            </a:pPr>
            <a:r>
              <a:rPr lang="en-GB" sz="4700" dirty="0" smtClean="0">
                <a:solidFill>
                  <a:prstClr val="black"/>
                </a:solidFill>
              </a:rPr>
              <a:t> Celebration </a:t>
            </a:r>
            <a:endParaRPr lang="en-GB" sz="4700" dirty="0" smtClean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76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WHOLE SCHOOL APPROACH AND EXPECTATIONS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Consistent and clear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Whole school community know what </a:t>
            </a:r>
            <a:r>
              <a:rPr lang="en-GB" dirty="0" smtClean="0"/>
              <a:t>the expectations </a:t>
            </a:r>
            <a:r>
              <a:rPr lang="en-GB" dirty="0" smtClean="0"/>
              <a:t>are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11824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861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sz="3600" b="1" dirty="0" smtClean="0"/>
              <a:t>STAFF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410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2900" dirty="0" smtClean="0"/>
              <a:t>Clear </a:t>
            </a:r>
            <a:r>
              <a:rPr lang="en-GB" sz="2900" dirty="0" smtClean="0"/>
              <a:t>staff </a:t>
            </a:r>
            <a:r>
              <a:rPr lang="en-GB" sz="2900" dirty="0" smtClean="0"/>
              <a:t>attendance </a:t>
            </a:r>
            <a:r>
              <a:rPr lang="en-GB" sz="2900" dirty="0" smtClean="0"/>
              <a:t>policy</a:t>
            </a:r>
            <a:endParaRPr lang="en-GB" sz="2900" dirty="0" smtClean="0"/>
          </a:p>
          <a:p>
            <a:pPr>
              <a:spcBef>
                <a:spcPts val="600"/>
              </a:spcBef>
            </a:pPr>
            <a:r>
              <a:rPr lang="en-GB" sz="2900" dirty="0" smtClean="0"/>
              <a:t>Staff expected to be excellent role models </a:t>
            </a:r>
          </a:p>
          <a:p>
            <a:pPr>
              <a:spcBef>
                <a:spcPts val="600"/>
              </a:spcBef>
            </a:pPr>
            <a:r>
              <a:rPr lang="en-GB" sz="2900" dirty="0" smtClean="0"/>
              <a:t>Class </a:t>
            </a:r>
            <a:r>
              <a:rPr lang="en-GB" sz="2900" dirty="0" smtClean="0"/>
              <a:t>teacher </a:t>
            </a:r>
            <a:r>
              <a:rPr lang="en-GB" sz="2900" dirty="0"/>
              <a:t>‘intelligence</a:t>
            </a:r>
            <a:r>
              <a:rPr lang="en-GB" sz="2900" dirty="0" smtClean="0"/>
              <a:t>’ </a:t>
            </a:r>
            <a:r>
              <a:rPr lang="en-GB" sz="2900" dirty="0"/>
              <a:t>vital</a:t>
            </a:r>
          </a:p>
          <a:p>
            <a:pPr>
              <a:spcBef>
                <a:spcPts val="600"/>
              </a:spcBef>
            </a:pPr>
            <a:r>
              <a:rPr lang="en-GB" sz="2900" dirty="0" smtClean="0"/>
              <a:t>Continuous s</a:t>
            </a:r>
            <a:r>
              <a:rPr lang="en-GB" sz="2900" dirty="0" smtClean="0"/>
              <a:t>upport </a:t>
            </a:r>
          </a:p>
          <a:p>
            <a:pPr>
              <a:spcBef>
                <a:spcPts val="600"/>
              </a:spcBef>
            </a:pPr>
            <a:r>
              <a:rPr lang="en-GB" sz="2900" dirty="0" smtClean="0"/>
              <a:t>Phase </a:t>
            </a:r>
            <a:r>
              <a:rPr lang="en-GB" sz="2900" dirty="0" smtClean="0"/>
              <a:t>meeting agenda </a:t>
            </a:r>
            <a:r>
              <a:rPr lang="en-GB" sz="2900" dirty="0"/>
              <a:t>item </a:t>
            </a:r>
            <a:endParaRPr lang="en-GB" sz="2900" dirty="0" smtClean="0"/>
          </a:p>
          <a:p>
            <a:pPr>
              <a:spcBef>
                <a:spcPts val="0"/>
              </a:spcBef>
            </a:pPr>
            <a:r>
              <a:rPr lang="en-GB" sz="2900" dirty="0" smtClean="0"/>
              <a:t>Peer support</a:t>
            </a:r>
          </a:p>
          <a:p>
            <a:pPr>
              <a:spcBef>
                <a:spcPts val="0"/>
              </a:spcBef>
            </a:pPr>
            <a:r>
              <a:rPr lang="en-GB" sz="2900" dirty="0" smtClean="0"/>
              <a:t>Specific EYFS training </a:t>
            </a:r>
            <a:r>
              <a:rPr lang="en-GB" sz="2900" dirty="0" smtClean="0"/>
              <a:t>in the Autumn term</a:t>
            </a:r>
          </a:p>
          <a:p>
            <a:pPr lvl="0">
              <a:spcBef>
                <a:spcPts val="0"/>
              </a:spcBef>
            </a:pPr>
            <a:r>
              <a:rPr lang="en-GB" sz="2900" dirty="0">
                <a:solidFill>
                  <a:prstClr val="black"/>
                </a:solidFill>
              </a:rPr>
              <a:t>Individual </a:t>
            </a:r>
            <a:r>
              <a:rPr lang="en-GB" sz="2900" dirty="0" smtClean="0">
                <a:solidFill>
                  <a:prstClr val="black"/>
                </a:solidFill>
              </a:rPr>
              <a:t>and whole staff training</a:t>
            </a:r>
            <a:endParaRPr lang="en-GB" sz="2900" dirty="0" smtClean="0"/>
          </a:p>
          <a:p>
            <a:pPr>
              <a:spcBef>
                <a:spcPts val="600"/>
              </a:spcBef>
            </a:pPr>
            <a:r>
              <a:rPr lang="en-GB" sz="2900" dirty="0" smtClean="0"/>
              <a:t>Prompt referrals</a:t>
            </a:r>
          </a:p>
          <a:p>
            <a:pPr>
              <a:spcBef>
                <a:spcPts val="600"/>
              </a:spcBef>
            </a:pPr>
            <a:r>
              <a:rPr lang="en-GB" sz="2900" dirty="0" smtClean="0"/>
              <a:t>Competitive approach very </a:t>
            </a:r>
            <a:r>
              <a:rPr lang="en-GB" sz="2900" dirty="0" smtClean="0"/>
              <a:t>successful</a:t>
            </a:r>
          </a:p>
          <a:p>
            <a:pPr>
              <a:spcBef>
                <a:spcPts val="600"/>
              </a:spcBef>
            </a:pPr>
            <a:r>
              <a:rPr lang="en-GB" sz="2900" dirty="0" smtClean="0"/>
              <a:t>Staff </a:t>
            </a:r>
            <a:r>
              <a:rPr lang="en-GB" sz="2900" dirty="0" smtClean="0"/>
              <a:t>are as competitive as the children!!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29200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36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PARENTS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229600" cy="5184576"/>
          </a:xfrm>
        </p:spPr>
        <p:txBody>
          <a:bodyPr>
            <a:noAutofit/>
          </a:bodyPr>
          <a:lstStyle/>
          <a:p>
            <a:r>
              <a:rPr lang="en-GB" dirty="0" smtClean="0"/>
              <a:t>Home visits / pre-admission meetings </a:t>
            </a:r>
          </a:p>
          <a:p>
            <a:r>
              <a:rPr lang="en-GB" dirty="0" smtClean="0"/>
              <a:t>Information sessions</a:t>
            </a:r>
          </a:p>
          <a:p>
            <a:r>
              <a:rPr lang="en-GB" dirty="0" smtClean="0"/>
              <a:t>Policy and guidance</a:t>
            </a:r>
          </a:p>
          <a:p>
            <a:r>
              <a:rPr lang="en-GB" dirty="0" smtClean="0"/>
              <a:t>Prompt communication </a:t>
            </a:r>
          </a:p>
          <a:p>
            <a:r>
              <a:rPr lang="en-GB" dirty="0" smtClean="0"/>
              <a:t>On going communication / meetings </a:t>
            </a:r>
            <a:endParaRPr lang="en-GB" dirty="0" smtClean="0"/>
          </a:p>
          <a:p>
            <a:r>
              <a:rPr lang="en-GB" dirty="0" smtClean="0"/>
              <a:t>Open Evenings</a:t>
            </a:r>
            <a:endParaRPr lang="en-GB" dirty="0" smtClean="0"/>
          </a:p>
          <a:p>
            <a:r>
              <a:rPr lang="en-GB" dirty="0" smtClean="0"/>
              <a:t>Understanding attitude – </a:t>
            </a:r>
            <a:r>
              <a:rPr lang="en-GB" dirty="0" smtClean="0"/>
              <a:t>‘fair </a:t>
            </a:r>
            <a:r>
              <a:rPr lang="en-GB" dirty="0" smtClean="0"/>
              <a:t>but </a:t>
            </a:r>
            <a:r>
              <a:rPr lang="en-GB" dirty="0" smtClean="0"/>
              <a:t>firm’</a:t>
            </a:r>
            <a:endParaRPr lang="en-GB" dirty="0" smtClean="0"/>
          </a:p>
          <a:p>
            <a:r>
              <a:rPr lang="en-GB" dirty="0" smtClean="0"/>
              <a:t>Sanctions as a last resort</a:t>
            </a:r>
          </a:p>
          <a:p>
            <a:r>
              <a:rPr lang="en-GB" dirty="0" smtClean="0"/>
              <a:t>Holidays (Fixed Penalty Notice)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229200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8684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CHILDREN – THE KEY ELEMENT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sz="3459" dirty="0" smtClean="0"/>
              <a:t>Understand expectations</a:t>
            </a:r>
            <a:endParaRPr lang="en-GB" sz="3459" dirty="0" smtClean="0"/>
          </a:p>
          <a:p>
            <a:pPr>
              <a:lnSpc>
                <a:spcPct val="150000"/>
              </a:lnSpc>
            </a:pPr>
            <a:r>
              <a:rPr lang="en-GB" sz="3459" dirty="0"/>
              <a:t>W</a:t>
            </a:r>
            <a:r>
              <a:rPr lang="en-GB" sz="3459" dirty="0" smtClean="0"/>
              <a:t>ant to come to school to learn</a:t>
            </a:r>
          </a:p>
          <a:p>
            <a:pPr>
              <a:lnSpc>
                <a:spcPct val="150000"/>
              </a:lnSpc>
            </a:pPr>
            <a:r>
              <a:rPr lang="en-GB" sz="3459" dirty="0" smtClean="0"/>
              <a:t>Key staff </a:t>
            </a:r>
            <a:r>
              <a:rPr lang="en-GB" sz="3459" dirty="0" smtClean="0"/>
              <a:t>have regular meetings </a:t>
            </a:r>
            <a:r>
              <a:rPr lang="en-GB" sz="3459" dirty="0" smtClean="0"/>
              <a:t>to problem solve any attendance issues for vulnerable children</a:t>
            </a:r>
          </a:p>
          <a:p>
            <a:pPr>
              <a:lnSpc>
                <a:spcPct val="150000"/>
              </a:lnSpc>
            </a:pPr>
            <a:r>
              <a:rPr lang="en-GB" sz="3459" dirty="0" smtClean="0"/>
              <a:t>Competition</a:t>
            </a:r>
          </a:p>
          <a:p>
            <a:pPr>
              <a:lnSpc>
                <a:spcPct val="150000"/>
              </a:lnSpc>
            </a:pPr>
            <a:r>
              <a:rPr lang="en-GB" sz="3459" b="1" dirty="0" smtClean="0"/>
              <a:t>CELEBRATION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085184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98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STAFF ATTENDANCE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r>
              <a:rPr lang="en-US" dirty="0" smtClean="0"/>
              <a:t>Notification of illness</a:t>
            </a:r>
          </a:p>
          <a:p>
            <a:r>
              <a:rPr lang="en-US" dirty="0" smtClean="0"/>
              <a:t>Paid / unpaid leave </a:t>
            </a:r>
          </a:p>
          <a:p>
            <a:r>
              <a:rPr lang="en-US" dirty="0" smtClean="0"/>
              <a:t>Hospital / medical appointments</a:t>
            </a:r>
          </a:p>
          <a:p>
            <a:r>
              <a:rPr lang="en-US" dirty="0" smtClean="0"/>
              <a:t>Return to work interview</a:t>
            </a:r>
          </a:p>
          <a:p>
            <a:r>
              <a:rPr lang="en-US" dirty="0" smtClean="0"/>
              <a:t>Forms</a:t>
            </a:r>
          </a:p>
          <a:p>
            <a:r>
              <a:rPr lang="en-US" dirty="0" smtClean="0"/>
              <a:t>Questions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085184"/>
            <a:ext cx="13716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539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9486</TotalTime>
  <Words>595</Words>
  <Application>Microsoft Office PowerPoint</Application>
  <PresentationFormat>On-screen Show (4:3)</PresentationFormat>
  <Paragraphs>97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Wessex Gardens Primary School </vt:lpstr>
      <vt:lpstr>CONTEXT</vt:lpstr>
      <vt:lpstr>SYSTEM FOR GOOD ATTENDANCE</vt:lpstr>
      <vt:lpstr>TOP TEN TIPS FOR GOOD ATTENDANCE continued</vt:lpstr>
      <vt:lpstr>WHOLE SCHOOL APPROACH AND EXPECTATIONS</vt:lpstr>
      <vt:lpstr>STAFF</vt:lpstr>
      <vt:lpstr>PARENTS</vt:lpstr>
      <vt:lpstr>CHILDREN – THE KEY ELEMENT</vt:lpstr>
      <vt:lpstr>STAFF ATTENDANCE</vt:lpstr>
      <vt:lpstr>DOCUMENTS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Wessex Gardens Primary School</dc:title>
  <dc:creator>office</dc:creator>
  <cp:lastModifiedBy>Ruth Charteris</cp:lastModifiedBy>
  <cp:revision>31</cp:revision>
  <cp:lastPrinted>2014-10-07T13:15:12Z</cp:lastPrinted>
  <dcterms:created xsi:type="dcterms:W3CDTF">2015-08-31T15:30:46Z</dcterms:created>
  <dcterms:modified xsi:type="dcterms:W3CDTF">2017-02-21T17:05:20Z</dcterms:modified>
</cp:coreProperties>
</file>