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2.xml" ContentType="application/vnd.openxmlformats-officedocument.presentationml.slide+xml"/>
  <Override PartName="/ppt/slides/slide6.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11.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1.xml" ContentType="application/vnd.openxmlformats-officedocument.presentationml.slideLayout+xml"/>
  <Override PartName="/ppt/notesSlides/notesSlide5.xml" ContentType="application/vnd.openxmlformats-officedocument.presentationml.notesSlide+xml"/>
  <Override PartName="/ppt/notesSlides/notesSlide4.xml" ContentType="application/vnd.openxmlformats-officedocument.presentationml.notesSlide+xml"/>
  <Override PartName="/ppt/notesSlides/notesSlide1.xml" ContentType="application/vnd.openxmlformats-officedocument.presentationml.notesSlide+xml"/>
  <Override PartName="/ppt/notesSlides/notesSlide3.xml" ContentType="application/vnd.openxmlformats-officedocument.presentationml.notesSlide+xml"/>
  <Override PartName="/ppt/notesSlides/notesSlide2.xml" ContentType="application/vnd.openxmlformats-officedocument.presentationml.notesSlide+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58" r:id="rId4"/>
    <p:sldId id="266" r:id="rId5"/>
    <p:sldId id="259" r:id="rId6"/>
    <p:sldId id="260" r:id="rId7"/>
    <p:sldId id="262" r:id="rId8"/>
    <p:sldId id="263" r:id="rId9"/>
    <p:sldId id="264" r:id="rId10"/>
    <p:sldId id="265" r:id="rId11"/>
    <p:sldId id="267" r:id="rId12"/>
    <p:sldId id="261"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8305682-9E1E-4052-B58C-9C68431087B2}" type="datetimeFigureOut">
              <a:rPr lang="en-GB" smtClean="0"/>
              <a:t>23/09/2014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5E8A56D-8AEF-4648-86C5-FC58EC6725D1}" type="slidenum">
              <a:rPr lang="en-GB" smtClean="0"/>
              <a:t>‹#›</a:t>
            </a:fld>
            <a:endParaRPr lang="en-GB"/>
          </a:p>
        </p:txBody>
      </p:sp>
    </p:spTree>
    <p:extLst>
      <p:ext uri="{BB962C8B-B14F-4D97-AF65-F5344CB8AC3E}">
        <p14:creationId xmlns:p14="http://schemas.microsoft.com/office/powerpoint/2010/main" val="24696553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5E8A56D-8AEF-4648-86C5-FC58EC6725D1}" type="slidenum">
              <a:rPr lang="en-GB" smtClean="0"/>
              <a:t>1</a:t>
            </a:fld>
            <a:endParaRPr lang="en-GB"/>
          </a:p>
        </p:txBody>
      </p:sp>
    </p:spTree>
    <p:extLst>
      <p:ext uri="{BB962C8B-B14F-4D97-AF65-F5344CB8AC3E}">
        <p14:creationId xmlns:p14="http://schemas.microsoft.com/office/powerpoint/2010/main" val="8914154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5E8A56D-8AEF-4648-86C5-FC58EC6725D1}" type="slidenum">
              <a:rPr lang="en-GB" smtClean="0"/>
              <a:t>3</a:t>
            </a:fld>
            <a:endParaRPr lang="en-GB"/>
          </a:p>
        </p:txBody>
      </p:sp>
    </p:spTree>
    <p:extLst>
      <p:ext uri="{BB962C8B-B14F-4D97-AF65-F5344CB8AC3E}">
        <p14:creationId xmlns:p14="http://schemas.microsoft.com/office/powerpoint/2010/main" val="27418019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5E8A56D-8AEF-4648-86C5-FC58EC6725D1}" type="slidenum">
              <a:rPr lang="en-GB" smtClean="0"/>
              <a:t>6</a:t>
            </a:fld>
            <a:endParaRPr lang="en-GB"/>
          </a:p>
        </p:txBody>
      </p:sp>
    </p:spTree>
    <p:extLst>
      <p:ext uri="{BB962C8B-B14F-4D97-AF65-F5344CB8AC3E}">
        <p14:creationId xmlns:p14="http://schemas.microsoft.com/office/powerpoint/2010/main" val="3232805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5E8A56D-8AEF-4648-86C5-FC58EC6725D1}" type="slidenum">
              <a:rPr lang="en-GB" smtClean="0"/>
              <a:t>7</a:t>
            </a:fld>
            <a:endParaRPr lang="en-GB"/>
          </a:p>
        </p:txBody>
      </p:sp>
    </p:spTree>
    <p:extLst>
      <p:ext uri="{BB962C8B-B14F-4D97-AF65-F5344CB8AC3E}">
        <p14:creationId xmlns:p14="http://schemas.microsoft.com/office/powerpoint/2010/main" val="16563770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5E8A56D-8AEF-4648-86C5-FC58EC6725D1}" type="slidenum">
              <a:rPr lang="en-GB" smtClean="0"/>
              <a:t>10</a:t>
            </a:fld>
            <a:endParaRPr lang="en-GB"/>
          </a:p>
        </p:txBody>
      </p:sp>
    </p:spTree>
    <p:extLst>
      <p:ext uri="{BB962C8B-B14F-4D97-AF65-F5344CB8AC3E}">
        <p14:creationId xmlns:p14="http://schemas.microsoft.com/office/powerpoint/2010/main" val="3028665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14D0B2E4-A681-4973-9E0F-8C7DEA112B27}" type="datetimeFigureOut">
              <a:rPr lang="en-GB" smtClean="0"/>
              <a:t>23/09/2014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5A57DF-B5BA-403C-A1EA-B0EF39CE0D4E}" type="slidenum">
              <a:rPr lang="en-GB" smtClean="0"/>
              <a:t>‹#›</a:t>
            </a:fld>
            <a:endParaRPr lang="en-GB"/>
          </a:p>
        </p:txBody>
      </p:sp>
    </p:spTree>
    <p:extLst>
      <p:ext uri="{BB962C8B-B14F-4D97-AF65-F5344CB8AC3E}">
        <p14:creationId xmlns:p14="http://schemas.microsoft.com/office/powerpoint/2010/main" val="33497565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4D0B2E4-A681-4973-9E0F-8C7DEA112B27}" type="datetimeFigureOut">
              <a:rPr lang="en-GB" smtClean="0"/>
              <a:t>23/09/2014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5A57DF-B5BA-403C-A1EA-B0EF39CE0D4E}" type="slidenum">
              <a:rPr lang="en-GB" smtClean="0"/>
              <a:t>‹#›</a:t>
            </a:fld>
            <a:endParaRPr lang="en-GB"/>
          </a:p>
        </p:txBody>
      </p:sp>
    </p:spTree>
    <p:extLst>
      <p:ext uri="{BB962C8B-B14F-4D97-AF65-F5344CB8AC3E}">
        <p14:creationId xmlns:p14="http://schemas.microsoft.com/office/powerpoint/2010/main" val="36724973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4D0B2E4-A681-4973-9E0F-8C7DEA112B27}" type="datetimeFigureOut">
              <a:rPr lang="en-GB" smtClean="0"/>
              <a:t>23/09/2014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5A57DF-B5BA-403C-A1EA-B0EF39CE0D4E}" type="slidenum">
              <a:rPr lang="en-GB" smtClean="0"/>
              <a:t>‹#›</a:t>
            </a:fld>
            <a:endParaRPr lang="en-GB"/>
          </a:p>
        </p:txBody>
      </p:sp>
    </p:spTree>
    <p:extLst>
      <p:ext uri="{BB962C8B-B14F-4D97-AF65-F5344CB8AC3E}">
        <p14:creationId xmlns:p14="http://schemas.microsoft.com/office/powerpoint/2010/main" val="2440372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4D0B2E4-A681-4973-9E0F-8C7DEA112B27}" type="datetimeFigureOut">
              <a:rPr lang="en-GB" smtClean="0"/>
              <a:t>23/09/2014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5A57DF-B5BA-403C-A1EA-B0EF39CE0D4E}" type="slidenum">
              <a:rPr lang="en-GB" smtClean="0"/>
              <a:t>‹#›</a:t>
            </a:fld>
            <a:endParaRPr lang="en-GB"/>
          </a:p>
        </p:txBody>
      </p:sp>
    </p:spTree>
    <p:extLst>
      <p:ext uri="{BB962C8B-B14F-4D97-AF65-F5344CB8AC3E}">
        <p14:creationId xmlns:p14="http://schemas.microsoft.com/office/powerpoint/2010/main" val="3623223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4D0B2E4-A681-4973-9E0F-8C7DEA112B27}" type="datetimeFigureOut">
              <a:rPr lang="en-GB" smtClean="0"/>
              <a:t>23/09/2014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5A57DF-B5BA-403C-A1EA-B0EF39CE0D4E}" type="slidenum">
              <a:rPr lang="en-GB" smtClean="0"/>
              <a:t>‹#›</a:t>
            </a:fld>
            <a:endParaRPr lang="en-GB"/>
          </a:p>
        </p:txBody>
      </p:sp>
    </p:spTree>
    <p:extLst>
      <p:ext uri="{BB962C8B-B14F-4D97-AF65-F5344CB8AC3E}">
        <p14:creationId xmlns:p14="http://schemas.microsoft.com/office/powerpoint/2010/main" val="34388752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4D0B2E4-A681-4973-9E0F-8C7DEA112B27}" type="datetimeFigureOut">
              <a:rPr lang="en-GB" smtClean="0"/>
              <a:t>23/09/2014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A5A57DF-B5BA-403C-A1EA-B0EF39CE0D4E}" type="slidenum">
              <a:rPr lang="en-GB" smtClean="0"/>
              <a:t>‹#›</a:t>
            </a:fld>
            <a:endParaRPr lang="en-GB"/>
          </a:p>
        </p:txBody>
      </p:sp>
    </p:spTree>
    <p:extLst>
      <p:ext uri="{BB962C8B-B14F-4D97-AF65-F5344CB8AC3E}">
        <p14:creationId xmlns:p14="http://schemas.microsoft.com/office/powerpoint/2010/main" val="29845368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4D0B2E4-A681-4973-9E0F-8C7DEA112B27}" type="datetimeFigureOut">
              <a:rPr lang="en-GB" smtClean="0"/>
              <a:t>23/09/2014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A5A57DF-B5BA-403C-A1EA-B0EF39CE0D4E}" type="slidenum">
              <a:rPr lang="en-GB" smtClean="0"/>
              <a:t>‹#›</a:t>
            </a:fld>
            <a:endParaRPr lang="en-GB"/>
          </a:p>
        </p:txBody>
      </p:sp>
    </p:spTree>
    <p:extLst>
      <p:ext uri="{BB962C8B-B14F-4D97-AF65-F5344CB8AC3E}">
        <p14:creationId xmlns:p14="http://schemas.microsoft.com/office/powerpoint/2010/main" val="30174660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4D0B2E4-A681-4973-9E0F-8C7DEA112B27}" type="datetimeFigureOut">
              <a:rPr lang="en-GB" smtClean="0"/>
              <a:t>23/09/2014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A5A57DF-B5BA-403C-A1EA-B0EF39CE0D4E}" type="slidenum">
              <a:rPr lang="en-GB" smtClean="0"/>
              <a:t>‹#›</a:t>
            </a:fld>
            <a:endParaRPr lang="en-GB"/>
          </a:p>
        </p:txBody>
      </p:sp>
    </p:spTree>
    <p:extLst>
      <p:ext uri="{BB962C8B-B14F-4D97-AF65-F5344CB8AC3E}">
        <p14:creationId xmlns:p14="http://schemas.microsoft.com/office/powerpoint/2010/main" val="42744411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D0B2E4-A681-4973-9E0F-8C7DEA112B27}" type="datetimeFigureOut">
              <a:rPr lang="en-GB" smtClean="0"/>
              <a:t>23/09/2014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A5A57DF-B5BA-403C-A1EA-B0EF39CE0D4E}" type="slidenum">
              <a:rPr lang="en-GB" smtClean="0"/>
              <a:t>‹#›</a:t>
            </a:fld>
            <a:endParaRPr lang="en-GB"/>
          </a:p>
        </p:txBody>
      </p:sp>
    </p:spTree>
    <p:extLst>
      <p:ext uri="{BB962C8B-B14F-4D97-AF65-F5344CB8AC3E}">
        <p14:creationId xmlns:p14="http://schemas.microsoft.com/office/powerpoint/2010/main" val="14207363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D0B2E4-A681-4973-9E0F-8C7DEA112B27}" type="datetimeFigureOut">
              <a:rPr lang="en-GB" smtClean="0"/>
              <a:t>23/09/2014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A5A57DF-B5BA-403C-A1EA-B0EF39CE0D4E}" type="slidenum">
              <a:rPr lang="en-GB" smtClean="0"/>
              <a:t>‹#›</a:t>
            </a:fld>
            <a:endParaRPr lang="en-GB"/>
          </a:p>
        </p:txBody>
      </p:sp>
    </p:spTree>
    <p:extLst>
      <p:ext uri="{BB962C8B-B14F-4D97-AF65-F5344CB8AC3E}">
        <p14:creationId xmlns:p14="http://schemas.microsoft.com/office/powerpoint/2010/main" val="21260571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D0B2E4-A681-4973-9E0F-8C7DEA112B27}" type="datetimeFigureOut">
              <a:rPr lang="en-GB" smtClean="0"/>
              <a:t>23/09/2014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A5A57DF-B5BA-403C-A1EA-B0EF39CE0D4E}" type="slidenum">
              <a:rPr lang="en-GB" smtClean="0"/>
              <a:t>‹#›</a:t>
            </a:fld>
            <a:endParaRPr lang="en-GB"/>
          </a:p>
        </p:txBody>
      </p:sp>
    </p:spTree>
    <p:extLst>
      <p:ext uri="{BB962C8B-B14F-4D97-AF65-F5344CB8AC3E}">
        <p14:creationId xmlns:p14="http://schemas.microsoft.com/office/powerpoint/2010/main" val="18496608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D0B2E4-A681-4973-9E0F-8C7DEA112B27}" type="datetimeFigureOut">
              <a:rPr lang="en-GB" smtClean="0"/>
              <a:t>23/09/2014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5A57DF-B5BA-403C-A1EA-B0EF39CE0D4E}" type="slidenum">
              <a:rPr lang="en-GB" smtClean="0"/>
              <a:t>‹#›</a:t>
            </a:fld>
            <a:endParaRPr lang="en-GB"/>
          </a:p>
        </p:txBody>
      </p:sp>
    </p:spTree>
    <p:extLst>
      <p:ext uri="{BB962C8B-B14F-4D97-AF65-F5344CB8AC3E}">
        <p14:creationId xmlns:p14="http://schemas.microsoft.com/office/powerpoint/2010/main" val="13864338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sdtued.admin@barnet.gov.uk" TargetMode="External"/><Relationship Id="rId2" Type="http://schemas.openxmlformats.org/officeDocument/2006/relationships/hyperlink" Target="http://webfronter.com/barnet/bpsi/menu/mnu4.s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dirty="0" smtClean="0"/>
              <a:t/>
            </a:r>
            <a:br>
              <a:rPr lang="en-GB" dirty="0" smtClean="0"/>
            </a:br>
            <a:r>
              <a:rPr lang="en-GB" sz="4900" dirty="0" smtClean="0"/>
              <a:t>Barnet Partnership for Schools Improvement (BPSI)</a:t>
            </a:r>
            <a:br>
              <a:rPr lang="en-GB" sz="4900" dirty="0" smtClean="0"/>
            </a:br>
            <a:r>
              <a:rPr lang="en-GB" sz="4900" dirty="0" smtClean="0"/>
              <a:t> External Reviews of Governance </a:t>
            </a:r>
            <a:endParaRPr lang="en-GB" sz="4900" dirty="0"/>
          </a:p>
        </p:txBody>
      </p:sp>
      <p:sp>
        <p:nvSpPr>
          <p:cNvPr id="3" name="Subtitle 2"/>
          <p:cNvSpPr>
            <a:spLocks noGrp="1"/>
          </p:cNvSpPr>
          <p:nvPr>
            <p:ph type="subTitle" idx="1"/>
          </p:nvPr>
        </p:nvSpPr>
        <p:spPr/>
        <p:txBody>
          <a:bodyPr>
            <a:normAutofit lnSpcReduction="10000"/>
          </a:bodyPr>
          <a:lstStyle/>
          <a:p>
            <a:r>
              <a:rPr lang="en-GB" dirty="0" smtClean="0"/>
              <a:t>Bronwen Tumani</a:t>
            </a:r>
          </a:p>
          <a:p>
            <a:r>
              <a:rPr lang="en-GB" dirty="0" smtClean="0"/>
              <a:t>Chair of Governors – Foulds Primary School</a:t>
            </a:r>
          </a:p>
          <a:p>
            <a:r>
              <a:rPr lang="en-GB" dirty="0" smtClean="0"/>
              <a:t>National Leader of Governance (NLG)</a:t>
            </a:r>
          </a:p>
          <a:p>
            <a:r>
              <a:rPr lang="en-GB" dirty="0" smtClean="0"/>
              <a:t>BPSI Adviser</a:t>
            </a:r>
          </a:p>
          <a:p>
            <a:endParaRPr lang="en-GB" dirty="0"/>
          </a:p>
          <a:p>
            <a:endParaRPr lang="en-GB" dirty="0" smtClean="0"/>
          </a:p>
          <a:p>
            <a:pPr algn="r"/>
            <a:endParaRPr lang="en-GB" dirty="0"/>
          </a:p>
        </p:txBody>
      </p:sp>
      <p:sp>
        <p:nvSpPr>
          <p:cNvPr id="4" name="Footer Placeholder 3"/>
          <p:cNvSpPr>
            <a:spLocks noGrp="1"/>
          </p:cNvSpPr>
          <p:nvPr>
            <p:ph type="ftr" sz="quarter" idx="11"/>
          </p:nvPr>
        </p:nvSpPr>
        <p:spPr>
          <a:xfrm>
            <a:off x="7747716" y="6104586"/>
            <a:ext cx="4114800" cy="449464"/>
          </a:xfrm>
        </p:spPr>
        <p:txBody>
          <a:bodyPr/>
          <a:lstStyle/>
          <a:p>
            <a:r>
              <a:rPr lang="en-GB" sz="1400" b="1" dirty="0" smtClean="0"/>
              <a:t>Email: btumani@foulds.barnet.sch.uk</a:t>
            </a:r>
            <a:endParaRPr lang="en-GB" sz="1400" b="1" dirty="0"/>
          </a:p>
        </p:txBody>
      </p:sp>
    </p:spTree>
    <p:extLst>
      <p:ext uri="{BB962C8B-B14F-4D97-AF65-F5344CB8AC3E}">
        <p14:creationId xmlns:p14="http://schemas.microsoft.com/office/powerpoint/2010/main" val="32240554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Example Report </a:t>
            </a:r>
            <a:endParaRPr lang="en-GB" dirty="0"/>
          </a:p>
        </p:txBody>
      </p:sp>
      <p:pic>
        <p:nvPicPr>
          <p:cNvPr id="4" name="Content Placeholder 3"/>
          <p:cNvPicPr>
            <a:picLocks noGrp="1" noChangeAspect="1"/>
          </p:cNvPicPr>
          <p:nvPr>
            <p:ph idx="1"/>
          </p:nvPr>
        </p:nvPicPr>
        <p:blipFill>
          <a:blip r:embed="rId3"/>
          <a:stretch>
            <a:fillRect/>
          </a:stretch>
        </p:blipFill>
        <p:spPr>
          <a:xfrm>
            <a:off x="2034862" y="1690688"/>
            <a:ext cx="8293994" cy="4473396"/>
          </a:xfrm>
          <a:prstGeom prst="rect">
            <a:avLst/>
          </a:prstGeom>
        </p:spPr>
      </p:pic>
      <p:sp>
        <p:nvSpPr>
          <p:cNvPr id="5" name="Footer Placeholder 4"/>
          <p:cNvSpPr>
            <a:spLocks noGrp="1"/>
          </p:cNvSpPr>
          <p:nvPr>
            <p:ph type="ftr" sz="quarter" idx="11"/>
          </p:nvPr>
        </p:nvSpPr>
        <p:spPr>
          <a:xfrm>
            <a:off x="6987862" y="6266198"/>
            <a:ext cx="4114800" cy="365125"/>
          </a:xfrm>
        </p:spPr>
        <p:txBody>
          <a:bodyPr/>
          <a:lstStyle/>
          <a:p>
            <a:r>
              <a:rPr lang="en-GB" dirty="0" smtClean="0"/>
              <a:t>Full report can be </a:t>
            </a:r>
            <a:r>
              <a:rPr lang="en-GB" dirty="0" err="1" smtClean="0"/>
              <a:t>dowloaded</a:t>
            </a:r>
            <a:r>
              <a:rPr lang="en-GB" dirty="0" smtClean="0"/>
              <a:t> from BPSI website</a:t>
            </a:r>
            <a:endParaRPr lang="en-GB" dirty="0"/>
          </a:p>
        </p:txBody>
      </p:sp>
    </p:spTree>
    <p:extLst>
      <p:ext uri="{BB962C8B-B14F-4D97-AF65-F5344CB8AC3E}">
        <p14:creationId xmlns:p14="http://schemas.microsoft.com/office/powerpoint/2010/main" val="15030815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Potential areas of focus</a:t>
            </a:r>
            <a:endParaRPr lang="en-GB" dirty="0"/>
          </a:p>
        </p:txBody>
      </p:sp>
      <p:sp>
        <p:nvSpPr>
          <p:cNvPr id="3" name="Content Placeholder 2"/>
          <p:cNvSpPr>
            <a:spLocks noGrp="1"/>
          </p:cNvSpPr>
          <p:nvPr>
            <p:ph idx="1"/>
          </p:nvPr>
        </p:nvSpPr>
        <p:spPr/>
        <p:txBody>
          <a:bodyPr>
            <a:normAutofit fontScale="77500" lnSpcReduction="20000"/>
          </a:bodyPr>
          <a:lstStyle/>
          <a:p>
            <a:r>
              <a:rPr lang="en-GB" dirty="0" smtClean="0"/>
              <a:t>Challenge and hold to account</a:t>
            </a:r>
          </a:p>
          <a:p>
            <a:r>
              <a:rPr lang="en-GB" dirty="0" smtClean="0"/>
              <a:t>Support</a:t>
            </a:r>
          </a:p>
          <a:p>
            <a:r>
              <a:rPr lang="en-GB" dirty="0" smtClean="0"/>
              <a:t>Strategic</a:t>
            </a:r>
          </a:p>
          <a:p>
            <a:r>
              <a:rPr lang="en-GB" dirty="0" smtClean="0"/>
              <a:t>Improvement</a:t>
            </a:r>
          </a:p>
          <a:p>
            <a:r>
              <a:rPr lang="en-GB" dirty="0" smtClean="0"/>
              <a:t>Monitoring and Evaluation</a:t>
            </a:r>
          </a:p>
          <a:p>
            <a:r>
              <a:rPr lang="en-GB" dirty="0" smtClean="0"/>
              <a:t>Performance Management to bring about improvement</a:t>
            </a:r>
          </a:p>
          <a:p>
            <a:r>
              <a:rPr lang="en-GB" dirty="0" smtClean="0"/>
              <a:t>Statutory duties</a:t>
            </a:r>
          </a:p>
          <a:p>
            <a:r>
              <a:rPr lang="en-GB" dirty="0" smtClean="0"/>
              <a:t>Data</a:t>
            </a:r>
          </a:p>
          <a:p>
            <a:r>
              <a:rPr lang="en-GB" dirty="0" smtClean="0"/>
              <a:t>Tackling key concerns</a:t>
            </a:r>
          </a:p>
          <a:p>
            <a:r>
              <a:rPr lang="en-GB" dirty="0" smtClean="0"/>
              <a:t>Ways of Working </a:t>
            </a:r>
          </a:p>
          <a:p>
            <a:r>
              <a:rPr lang="en-GB" dirty="0" smtClean="0"/>
              <a:t>Curriculum</a:t>
            </a:r>
          </a:p>
          <a:p>
            <a:r>
              <a:rPr lang="en-GB" dirty="0" smtClean="0"/>
              <a:t>Financial Management</a:t>
            </a:r>
            <a:endParaRPr lang="en-GB" dirty="0"/>
          </a:p>
        </p:txBody>
      </p:sp>
    </p:spTree>
    <p:extLst>
      <p:ext uri="{BB962C8B-B14F-4D97-AF65-F5344CB8AC3E}">
        <p14:creationId xmlns:p14="http://schemas.microsoft.com/office/powerpoint/2010/main" val="35312497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How do I arrange a BPSI Review of Governance?</a:t>
            </a:r>
            <a:endParaRPr lang="en-GB" dirty="0"/>
          </a:p>
        </p:txBody>
      </p:sp>
      <p:sp>
        <p:nvSpPr>
          <p:cNvPr id="3" name="Content Placeholder 2"/>
          <p:cNvSpPr>
            <a:spLocks noGrp="1"/>
          </p:cNvSpPr>
          <p:nvPr>
            <p:ph idx="1"/>
          </p:nvPr>
        </p:nvSpPr>
        <p:spPr/>
        <p:txBody>
          <a:bodyPr/>
          <a:lstStyle/>
          <a:p>
            <a:r>
              <a:rPr lang="en-GB" dirty="0" smtClean="0"/>
              <a:t>Read information on the website - </a:t>
            </a:r>
            <a:r>
              <a:rPr lang="en-GB" dirty="0" smtClean="0">
                <a:hlinkClick r:id="rId2"/>
              </a:rPr>
              <a:t>http://webfronter.com/barnet/bpsi/menu/mnu4.shtml</a:t>
            </a:r>
            <a:endParaRPr lang="en-GB" dirty="0" smtClean="0"/>
          </a:p>
          <a:p>
            <a:r>
              <a:rPr lang="en-GB" dirty="0" smtClean="0"/>
              <a:t>Choose who you would like to lead your review</a:t>
            </a:r>
          </a:p>
          <a:p>
            <a:r>
              <a:rPr lang="en-GB" dirty="0" smtClean="0"/>
              <a:t>Identify suitable date with your GB and HT for when you would like the review to take place</a:t>
            </a:r>
          </a:p>
          <a:p>
            <a:r>
              <a:rPr lang="en-GB" dirty="0" smtClean="0"/>
              <a:t>Contact the BPSI Business Support Team on </a:t>
            </a:r>
            <a:r>
              <a:rPr lang="pt-BR" dirty="0"/>
              <a:t>Tel: 020 8359 6341/6306/6325 - e-mail: </a:t>
            </a:r>
            <a:r>
              <a:rPr lang="pt-BR" dirty="0" smtClean="0">
                <a:hlinkClick r:id="rId3"/>
              </a:rPr>
              <a:t>sdtued.admin@barnet.gov.uk</a:t>
            </a:r>
            <a:endParaRPr lang="pt-BR" dirty="0" smtClean="0"/>
          </a:p>
          <a:p>
            <a:r>
              <a:rPr lang="pt-BR" dirty="0" smtClean="0"/>
              <a:t>The BPSI Team will arrange a Governor Reviewer to support the process and liaise with the team to ensure your review goes ahead. </a:t>
            </a:r>
            <a:endParaRPr lang="en-GB" dirty="0"/>
          </a:p>
        </p:txBody>
      </p:sp>
    </p:spTree>
    <p:extLst>
      <p:ext uri="{BB962C8B-B14F-4D97-AF65-F5344CB8AC3E}">
        <p14:creationId xmlns:p14="http://schemas.microsoft.com/office/powerpoint/2010/main" val="465045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Background </a:t>
            </a:r>
            <a:endParaRPr lang="en-GB" dirty="0"/>
          </a:p>
        </p:txBody>
      </p:sp>
      <p:sp>
        <p:nvSpPr>
          <p:cNvPr id="3" name="Content Placeholder 2"/>
          <p:cNvSpPr>
            <a:spLocks noGrp="1"/>
          </p:cNvSpPr>
          <p:nvPr>
            <p:ph idx="1"/>
          </p:nvPr>
        </p:nvSpPr>
        <p:spPr/>
        <p:txBody>
          <a:bodyPr/>
          <a:lstStyle/>
          <a:p>
            <a:r>
              <a:rPr lang="en-GB" dirty="0" smtClean="0"/>
              <a:t>External Reviews of Governance are a relatively recent development</a:t>
            </a:r>
          </a:p>
          <a:p>
            <a:r>
              <a:rPr lang="en-GB" dirty="0" smtClean="0"/>
              <a:t>Started appearing as a recommendation in OFSTED </a:t>
            </a:r>
            <a:r>
              <a:rPr lang="en-GB" dirty="0" smtClean="0"/>
              <a:t>Reports when leadership and management were judged as requiring improvement </a:t>
            </a:r>
            <a:r>
              <a:rPr lang="en-GB" dirty="0" smtClean="0"/>
              <a:t>in Autumn 2013 </a:t>
            </a:r>
          </a:p>
          <a:p>
            <a:r>
              <a:rPr lang="en-GB" dirty="0" smtClean="0"/>
              <a:t>Nationally – conducted by NLG’s, NGA, private companies but quality variable</a:t>
            </a:r>
          </a:p>
          <a:p>
            <a:r>
              <a:rPr lang="en-GB" dirty="0" smtClean="0"/>
              <a:t>To meet local need BPSI launched a bespoke service in Barnet in Spring 2014 and have conducted 7 reviews since the service was launched</a:t>
            </a:r>
          </a:p>
          <a:p>
            <a:endParaRPr lang="en-GB" dirty="0"/>
          </a:p>
        </p:txBody>
      </p:sp>
    </p:spTree>
    <p:extLst>
      <p:ext uri="{BB962C8B-B14F-4D97-AF65-F5344CB8AC3E}">
        <p14:creationId xmlns:p14="http://schemas.microsoft.com/office/powerpoint/2010/main" val="6754099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OFSTED Subsidiary Guidance </a:t>
            </a:r>
            <a:endParaRPr lang="en-GB" dirty="0"/>
          </a:p>
        </p:txBody>
      </p:sp>
      <p:sp>
        <p:nvSpPr>
          <p:cNvPr id="3" name="Content Placeholder 2"/>
          <p:cNvSpPr>
            <a:spLocks noGrp="1"/>
          </p:cNvSpPr>
          <p:nvPr>
            <p:ph idx="1"/>
          </p:nvPr>
        </p:nvSpPr>
        <p:spPr/>
        <p:txBody>
          <a:bodyPr/>
          <a:lstStyle/>
          <a:p>
            <a:pPr marL="0" indent="0">
              <a:buNone/>
            </a:pPr>
            <a:r>
              <a:rPr lang="en-GB" dirty="0"/>
              <a:t>Where governance is ineffective in a school judged as ‘requires improvement’ and is graded three for leadership and management, inspectors should include an external review of governance in their recommendations for improvement. The form of words to be used in the report under ‘What the school should do to improve further’ is, ‘An external review of governance should be undertaken in order to assess how this aspect of leadership and management may be improved’. It is for the school to decide how this review will take place, and to commission and pay for it. Such reviews aim to be developmental, and do not represent a further </a:t>
            </a:r>
            <a:r>
              <a:rPr lang="en-GB" dirty="0" smtClean="0"/>
              <a:t>inspection.</a:t>
            </a:r>
            <a:endParaRPr lang="en-GB" dirty="0"/>
          </a:p>
        </p:txBody>
      </p:sp>
      <p:sp>
        <p:nvSpPr>
          <p:cNvPr id="4" name="Footer Placeholder 3"/>
          <p:cNvSpPr>
            <a:spLocks noGrp="1"/>
          </p:cNvSpPr>
          <p:nvPr>
            <p:ph type="ftr" sz="quarter" idx="11"/>
          </p:nvPr>
        </p:nvSpPr>
        <p:spPr>
          <a:xfrm>
            <a:off x="7239000" y="6176963"/>
            <a:ext cx="4114800" cy="365125"/>
          </a:xfrm>
        </p:spPr>
        <p:txBody>
          <a:bodyPr/>
          <a:lstStyle/>
          <a:p>
            <a:r>
              <a:rPr lang="en-GB" dirty="0" smtClean="0"/>
              <a:t>www.ofsted.gov.uk/sites/default/files/.../Subsidiary%20guidance.doc</a:t>
            </a:r>
            <a:endParaRPr lang="en-GB" dirty="0"/>
          </a:p>
        </p:txBody>
      </p:sp>
    </p:spTree>
    <p:extLst>
      <p:ext uri="{BB962C8B-B14F-4D97-AF65-F5344CB8AC3E}">
        <p14:creationId xmlns:p14="http://schemas.microsoft.com/office/powerpoint/2010/main" val="7646914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Why have a Governance Review?</a:t>
            </a:r>
            <a:endParaRPr lang="en-GB" dirty="0"/>
          </a:p>
        </p:txBody>
      </p:sp>
      <p:sp>
        <p:nvSpPr>
          <p:cNvPr id="3" name="Content Placeholder 2"/>
          <p:cNvSpPr>
            <a:spLocks noGrp="1"/>
          </p:cNvSpPr>
          <p:nvPr>
            <p:ph idx="1"/>
          </p:nvPr>
        </p:nvSpPr>
        <p:spPr/>
        <p:txBody>
          <a:bodyPr/>
          <a:lstStyle/>
          <a:p>
            <a:r>
              <a:rPr lang="en-GB" dirty="0" smtClean="0"/>
              <a:t>School is judged requires improvement and it is recommended by OFSTED</a:t>
            </a:r>
          </a:p>
          <a:p>
            <a:r>
              <a:rPr lang="en-GB" dirty="0" smtClean="0"/>
              <a:t>School is self evaluating as requires improvement</a:t>
            </a:r>
          </a:p>
          <a:p>
            <a:r>
              <a:rPr lang="en-GB" dirty="0" smtClean="0"/>
              <a:t>School is expecting an OFSTED inspection and wants to identify and action priorities for improvement </a:t>
            </a:r>
          </a:p>
          <a:p>
            <a:r>
              <a:rPr lang="en-GB" dirty="0" smtClean="0"/>
              <a:t>School simply wants to improve the effectiveness of the GB</a:t>
            </a:r>
            <a:endParaRPr lang="en-GB" dirty="0"/>
          </a:p>
        </p:txBody>
      </p:sp>
    </p:spTree>
    <p:extLst>
      <p:ext uri="{BB962C8B-B14F-4D97-AF65-F5344CB8AC3E}">
        <p14:creationId xmlns:p14="http://schemas.microsoft.com/office/powerpoint/2010/main" val="6325473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What is a Governance Review?</a:t>
            </a:r>
            <a:endParaRPr lang="en-GB" dirty="0"/>
          </a:p>
        </p:txBody>
      </p:sp>
      <p:sp>
        <p:nvSpPr>
          <p:cNvPr id="3" name="Content Placeholder 2"/>
          <p:cNvSpPr>
            <a:spLocks noGrp="1"/>
          </p:cNvSpPr>
          <p:nvPr>
            <p:ph idx="1"/>
          </p:nvPr>
        </p:nvSpPr>
        <p:spPr/>
        <p:txBody>
          <a:bodyPr>
            <a:normAutofit fontScale="77500" lnSpcReduction="20000"/>
          </a:bodyPr>
          <a:lstStyle/>
          <a:p>
            <a:r>
              <a:rPr lang="en-GB" sz="3600" dirty="0" smtClean="0"/>
              <a:t>A governance review looks at how well your school’s governing body is working. </a:t>
            </a:r>
          </a:p>
          <a:p>
            <a:endParaRPr lang="en-GB" sz="3600" dirty="0" smtClean="0"/>
          </a:p>
          <a:p>
            <a:r>
              <a:rPr lang="en-GB" sz="3600" dirty="0" smtClean="0"/>
              <a:t>The review is offered as support to improve and develop governance and is brokered in a spirit of collaboration. It is </a:t>
            </a:r>
            <a:r>
              <a:rPr lang="en-GB" sz="3600" u="sng" dirty="0" smtClean="0"/>
              <a:t>not</a:t>
            </a:r>
            <a:r>
              <a:rPr lang="en-GB" sz="3600" dirty="0" smtClean="0"/>
              <a:t> an additional inspection.</a:t>
            </a:r>
          </a:p>
          <a:p>
            <a:endParaRPr lang="en-GB" sz="3600" dirty="0" smtClean="0"/>
          </a:p>
          <a:p>
            <a:r>
              <a:rPr lang="en-GB" sz="3600" dirty="0" smtClean="0"/>
              <a:t>It will help the governing body identify priorities for improvement, and provide support on what steps to take. </a:t>
            </a:r>
          </a:p>
          <a:p>
            <a:endParaRPr lang="en-GB" sz="3600" dirty="0" smtClean="0"/>
          </a:p>
          <a:p>
            <a:r>
              <a:rPr lang="en-GB" sz="3600" dirty="0" smtClean="0"/>
              <a:t>Areas of strength will be recognised and identified. </a:t>
            </a:r>
          </a:p>
          <a:p>
            <a:pPr marL="0" indent="0">
              <a:buNone/>
            </a:pPr>
            <a:endParaRPr lang="en-GB" dirty="0"/>
          </a:p>
        </p:txBody>
      </p:sp>
    </p:spTree>
    <p:extLst>
      <p:ext uri="{BB962C8B-B14F-4D97-AF65-F5344CB8AC3E}">
        <p14:creationId xmlns:p14="http://schemas.microsoft.com/office/powerpoint/2010/main" val="38255745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What is a Governance Review continued..</a:t>
            </a:r>
            <a:endParaRPr lang="en-GB" dirty="0"/>
          </a:p>
        </p:txBody>
      </p:sp>
      <p:sp>
        <p:nvSpPr>
          <p:cNvPr id="3" name="Content Placeholder 2"/>
          <p:cNvSpPr>
            <a:spLocks noGrp="1"/>
          </p:cNvSpPr>
          <p:nvPr>
            <p:ph idx="1"/>
          </p:nvPr>
        </p:nvSpPr>
        <p:spPr>
          <a:xfrm>
            <a:off x="426076" y="1593805"/>
            <a:ext cx="10515600" cy="4351338"/>
          </a:xfrm>
        </p:spPr>
        <p:txBody>
          <a:bodyPr>
            <a:normAutofit/>
          </a:bodyPr>
          <a:lstStyle/>
          <a:p>
            <a:pPr marL="0" indent="0">
              <a:buNone/>
            </a:pPr>
            <a:r>
              <a:rPr lang="en-GB" dirty="0" smtClean="0"/>
              <a:t>It aims to help the governing body to be:</a:t>
            </a:r>
          </a:p>
          <a:p>
            <a:pPr marL="0" indent="0">
              <a:buNone/>
            </a:pPr>
            <a:endParaRPr lang="en-GB" dirty="0" smtClean="0"/>
          </a:p>
          <a:p>
            <a:pPr lvl="1"/>
            <a:r>
              <a:rPr lang="en-GB" dirty="0" smtClean="0"/>
              <a:t>more skilled, focused and effective</a:t>
            </a:r>
          </a:p>
          <a:p>
            <a:pPr lvl="1"/>
            <a:r>
              <a:rPr lang="en-GB" dirty="0" smtClean="0"/>
              <a:t>clear in its vision for the school or academy and how, together with the school leadership team, it can achieve this</a:t>
            </a:r>
          </a:p>
          <a:p>
            <a:pPr lvl="1"/>
            <a:r>
              <a:rPr lang="en-GB" dirty="0" smtClean="0"/>
              <a:t>confident that it has a clear delineation of roles and responsibilities</a:t>
            </a:r>
          </a:p>
          <a:p>
            <a:pPr lvl="1"/>
            <a:r>
              <a:rPr lang="en-GB" dirty="0" smtClean="0"/>
              <a:t>staffed with the right number of skilled and committed governors to meet the needs of the school or academy</a:t>
            </a:r>
          </a:p>
          <a:p>
            <a:endParaRPr lang="en-GB" dirty="0"/>
          </a:p>
        </p:txBody>
      </p:sp>
      <p:sp>
        <p:nvSpPr>
          <p:cNvPr id="4" name="Footer Placeholder 3"/>
          <p:cNvSpPr>
            <a:spLocks noGrp="1"/>
          </p:cNvSpPr>
          <p:nvPr>
            <p:ph type="ftr" sz="quarter" idx="11"/>
          </p:nvPr>
        </p:nvSpPr>
        <p:spPr>
          <a:xfrm>
            <a:off x="6826876" y="6246253"/>
            <a:ext cx="4114800" cy="333554"/>
          </a:xfrm>
        </p:spPr>
        <p:txBody>
          <a:bodyPr/>
          <a:lstStyle/>
          <a:p>
            <a:r>
              <a:rPr lang="en-GB" dirty="0" smtClean="0"/>
              <a:t>https://www.gov.uk/reviews-of-school-governance</a:t>
            </a:r>
            <a:endParaRPr lang="en-GB" dirty="0"/>
          </a:p>
        </p:txBody>
      </p:sp>
    </p:spTree>
    <p:extLst>
      <p:ext uri="{BB962C8B-B14F-4D97-AF65-F5344CB8AC3E}">
        <p14:creationId xmlns:p14="http://schemas.microsoft.com/office/powerpoint/2010/main" val="25012586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BPSI Governance Review Model </a:t>
            </a:r>
            <a:endParaRPr lang="en-GB" dirty="0"/>
          </a:p>
        </p:txBody>
      </p:sp>
      <p:sp>
        <p:nvSpPr>
          <p:cNvPr id="3" name="Content Placeholder 2"/>
          <p:cNvSpPr>
            <a:spLocks noGrp="1"/>
          </p:cNvSpPr>
          <p:nvPr>
            <p:ph idx="1"/>
          </p:nvPr>
        </p:nvSpPr>
        <p:spPr/>
        <p:txBody>
          <a:bodyPr/>
          <a:lstStyle/>
          <a:p>
            <a:r>
              <a:rPr lang="en-GB" dirty="0" smtClean="0"/>
              <a:t>Led by either a Lead OFSTED Inspector or a National Leader of Governance (NLG)</a:t>
            </a:r>
          </a:p>
          <a:p>
            <a:r>
              <a:rPr lang="en-GB" dirty="0" smtClean="0"/>
              <a:t>Supported by a Chair or Vice Chair of Governors from a good or outstanding school</a:t>
            </a:r>
          </a:p>
          <a:p>
            <a:r>
              <a:rPr lang="en-GB" dirty="0" smtClean="0"/>
              <a:t>Conducted at the school either during the day or as a twilight session</a:t>
            </a:r>
          </a:p>
          <a:p>
            <a:r>
              <a:rPr lang="en-GB" dirty="0" smtClean="0"/>
              <a:t>Each review will be unique depending on circumstances and needs</a:t>
            </a:r>
          </a:p>
        </p:txBody>
      </p:sp>
      <p:sp>
        <p:nvSpPr>
          <p:cNvPr id="4" name="Footer Placeholder 3"/>
          <p:cNvSpPr>
            <a:spLocks noGrp="1"/>
          </p:cNvSpPr>
          <p:nvPr>
            <p:ph type="ftr" sz="quarter" idx="11"/>
          </p:nvPr>
        </p:nvSpPr>
        <p:spPr>
          <a:xfrm>
            <a:off x="7239000" y="5994400"/>
            <a:ext cx="4114800" cy="365125"/>
          </a:xfrm>
        </p:spPr>
        <p:txBody>
          <a:bodyPr/>
          <a:lstStyle/>
          <a:p>
            <a:r>
              <a:rPr lang="en-GB" dirty="0" smtClean="0"/>
              <a:t>http://webfronter.com/barnet/bpsi/menu/mnu4.shtml</a:t>
            </a:r>
            <a:endParaRPr lang="en-GB" dirty="0"/>
          </a:p>
        </p:txBody>
      </p:sp>
    </p:spTree>
    <p:extLst>
      <p:ext uri="{BB962C8B-B14F-4D97-AF65-F5344CB8AC3E}">
        <p14:creationId xmlns:p14="http://schemas.microsoft.com/office/powerpoint/2010/main" val="36012163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What actually </a:t>
            </a:r>
            <a:r>
              <a:rPr lang="en-GB" dirty="0" smtClean="0"/>
              <a:t>happens during a Review?</a:t>
            </a:r>
            <a:endParaRPr lang="en-GB" dirty="0"/>
          </a:p>
        </p:txBody>
      </p:sp>
      <p:sp>
        <p:nvSpPr>
          <p:cNvPr id="3" name="Content Placeholder 2"/>
          <p:cNvSpPr>
            <a:spLocks noGrp="1"/>
          </p:cNvSpPr>
          <p:nvPr>
            <p:ph idx="1"/>
          </p:nvPr>
        </p:nvSpPr>
        <p:spPr/>
        <p:txBody>
          <a:bodyPr>
            <a:normAutofit lnSpcReduction="10000"/>
          </a:bodyPr>
          <a:lstStyle/>
          <a:p>
            <a:r>
              <a:rPr lang="en-GB" dirty="0" smtClean="0"/>
              <a:t>Prior to the review the Lead Reviewer will:</a:t>
            </a:r>
          </a:p>
          <a:p>
            <a:pPr lvl="1"/>
            <a:r>
              <a:rPr lang="en-GB" dirty="0" smtClean="0"/>
              <a:t>make contact with the Chair of Governors, </a:t>
            </a:r>
            <a:r>
              <a:rPr lang="en-GB" dirty="0" err="1" smtClean="0"/>
              <a:t>Headteacher</a:t>
            </a:r>
            <a:r>
              <a:rPr lang="en-GB" dirty="0" smtClean="0"/>
              <a:t> and Learning Network Inspector (if appropriate) to discuss the issues</a:t>
            </a:r>
          </a:p>
          <a:p>
            <a:pPr lvl="1"/>
            <a:r>
              <a:rPr lang="en-GB" dirty="0" smtClean="0"/>
              <a:t>Request sight of minutes, SEF, SDP, action plans </a:t>
            </a:r>
            <a:r>
              <a:rPr lang="en-GB" dirty="0" err="1" smtClean="0"/>
              <a:t>etc</a:t>
            </a:r>
            <a:endParaRPr lang="en-GB" dirty="0" smtClean="0"/>
          </a:p>
          <a:p>
            <a:pPr lvl="1"/>
            <a:r>
              <a:rPr lang="en-GB" dirty="0" smtClean="0"/>
              <a:t>Identify trails to explore during the review</a:t>
            </a:r>
          </a:p>
          <a:p>
            <a:endParaRPr lang="en-GB" dirty="0" smtClean="0"/>
          </a:p>
          <a:p>
            <a:r>
              <a:rPr lang="en-GB" dirty="0" smtClean="0"/>
              <a:t>During the review the Review Team will:</a:t>
            </a:r>
          </a:p>
          <a:p>
            <a:pPr lvl="1"/>
            <a:r>
              <a:rPr lang="en-GB" dirty="0" smtClean="0"/>
              <a:t>Meet with and interview the Chair and Vice Chair of Governors and </a:t>
            </a:r>
            <a:r>
              <a:rPr lang="en-GB" dirty="0" err="1" smtClean="0"/>
              <a:t>Headteacher</a:t>
            </a:r>
            <a:r>
              <a:rPr lang="en-GB" dirty="0" smtClean="0"/>
              <a:t> (either separately or together)</a:t>
            </a:r>
          </a:p>
          <a:p>
            <a:pPr lvl="1"/>
            <a:r>
              <a:rPr lang="en-GB" dirty="0" smtClean="0"/>
              <a:t>Sharpen questions and identify further areas for exploration </a:t>
            </a:r>
          </a:p>
          <a:p>
            <a:pPr lvl="1"/>
            <a:r>
              <a:rPr lang="en-GB" dirty="0" smtClean="0"/>
              <a:t>Meet and interview the whole Governing Body</a:t>
            </a:r>
          </a:p>
          <a:p>
            <a:pPr marL="457200" lvl="1" indent="0">
              <a:buNone/>
            </a:pPr>
            <a:endParaRPr lang="en-GB" dirty="0" smtClean="0"/>
          </a:p>
          <a:p>
            <a:pPr lvl="1"/>
            <a:endParaRPr lang="en-GB" dirty="0" smtClean="0"/>
          </a:p>
          <a:p>
            <a:pPr lvl="1"/>
            <a:endParaRPr lang="en-GB" dirty="0"/>
          </a:p>
        </p:txBody>
      </p:sp>
    </p:spTree>
    <p:extLst>
      <p:ext uri="{BB962C8B-B14F-4D97-AF65-F5344CB8AC3E}">
        <p14:creationId xmlns:p14="http://schemas.microsoft.com/office/powerpoint/2010/main" val="42867460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What happens continued..</a:t>
            </a:r>
            <a:endParaRPr lang="en-GB" dirty="0"/>
          </a:p>
        </p:txBody>
      </p:sp>
      <p:sp>
        <p:nvSpPr>
          <p:cNvPr id="3" name="Content Placeholder 2"/>
          <p:cNvSpPr>
            <a:spLocks noGrp="1"/>
          </p:cNvSpPr>
          <p:nvPr>
            <p:ph idx="1"/>
          </p:nvPr>
        </p:nvSpPr>
        <p:spPr/>
        <p:txBody>
          <a:bodyPr/>
          <a:lstStyle/>
          <a:p>
            <a:r>
              <a:rPr lang="en-GB" dirty="0" smtClean="0"/>
              <a:t>After the review:</a:t>
            </a:r>
          </a:p>
          <a:p>
            <a:pPr lvl="1"/>
            <a:r>
              <a:rPr lang="en-GB" dirty="0" smtClean="0"/>
              <a:t>Produce a clear, concise report in the form of an action plan</a:t>
            </a:r>
          </a:p>
          <a:p>
            <a:pPr lvl="1"/>
            <a:r>
              <a:rPr lang="en-GB" dirty="0" smtClean="0"/>
              <a:t>Provide copies of the pre-review analysis</a:t>
            </a:r>
          </a:p>
          <a:p>
            <a:pPr lvl="1"/>
            <a:r>
              <a:rPr lang="en-GB" dirty="0" smtClean="0"/>
              <a:t>Provide a copy of the report to BPSI for quality assurance purposes</a:t>
            </a:r>
          </a:p>
        </p:txBody>
      </p:sp>
    </p:spTree>
    <p:extLst>
      <p:ext uri="{BB962C8B-B14F-4D97-AF65-F5344CB8AC3E}">
        <p14:creationId xmlns:p14="http://schemas.microsoft.com/office/powerpoint/2010/main" val="375119801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TotalTime>
  <Words>750</Words>
  <Application>Microsoft Office PowerPoint</Application>
  <PresentationFormat>Widescreen</PresentationFormat>
  <Paragraphs>84</Paragraphs>
  <Slides>12</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 Barnet Partnership for Schools Improvement (BPSI)  External Reviews of Governance </vt:lpstr>
      <vt:lpstr>Background </vt:lpstr>
      <vt:lpstr>OFSTED Subsidiary Guidance </vt:lpstr>
      <vt:lpstr>Why have a Governance Review?</vt:lpstr>
      <vt:lpstr>What is a Governance Review?</vt:lpstr>
      <vt:lpstr>What is a Governance Review continued..</vt:lpstr>
      <vt:lpstr>BPSI Governance Review Model </vt:lpstr>
      <vt:lpstr>What actually happens during a Review?</vt:lpstr>
      <vt:lpstr>What happens continued..</vt:lpstr>
      <vt:lpstr>Example Report </vt:lpstr>
      <vt:lpstr>Potential areas of focus</vt:lpstr>
      <vt:lpstr>How do I arrange a BPSI Review of Governance?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BPSI External Reviews of Governance </dc:title>
  <dc:creator>Bronwen Tumani</dc:creator>
  <cp:lastModifiedBy>Bronwen Tumani</cp:lastModifiedBy>
  <cp:revision>23</cp:revision>
  <dcterms:created xsi:type="dcterms:W3CDTF">2014-09-22T10:41:48Z</dcterms:created>
  <dcterms:modified xsi:type="dcterms:W3CDTF">2014-09-23T09:46:41Z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-1834787129</vt:i4>
  </property>
  <property fmtid="{D5CDD505-2E9C-101B-9397-08002B2CF9AE}" pid="3" name="_NewReviewCycle">
    <vt:lpwstr/>
  </property>
  <property fmtid="{D5CDD505-2E9C-101B-9397-08002B2CF9AE}" pid="4" name="_EmailSubject">
    <vt:lpwstr>Link Governors' meeting</vt:lpwstr>
  </property>
  <property fmtid="{D5CDD505-2E9C-101B-9397-08002B2CF9AE}" pid="5" name="_AuthorEmail">
    <vt:lpwstr>Sarah.Beaumont@barnet.gov.uk</vt:lpwstr>
  </property>
  <property fmtid="{D5CDD505-2E9C-101B-9397-08002B2CF9AE}" pid="6" name="_AuthorEmailDisplayName">
    <vt:lpwstr>Beaumont, Sarah</vt:lpwstr>
  </property>
  <property fmtid="{D5CDD505-2E9C-101B-9397-08002B2CF9AE}" pid="7" name="_PreviousAdHocReviewCycleID">
    <vt:i4>-1834787129</vt:i4>
  </property>
</Properties>
</file>